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8" d="100"/>
          <a:sy n="68" d="100"/>
        </p:scale>
        <p:origin x="792"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07FB392-4CB1-4318-8FCF-0F869928D0A7}"/>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7A3B423C-B4BE-423E-B61C-64D11B61764B}"/>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03BC589E-D4D9-4508-BFCC-979BDA3A3BF9}"/>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5" name="Footer Placeholder 4">
            <a:extLst>
              <a:ext uri="{FF2B5EF4-FFF2-40B4-BE49-F238E27FC236}">
                <a16:creationId xmlns:a16="http://schemas.microsoft.com/office/drawing/2014/main" id="{CB9DE28B-955A-4848-805B-E7CD6D85225A}"/>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F7322B24-8035-4D2A-A9FA-73EDBB1C2016}"/>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221446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9C14E4-DEBB-4027-8D3E-D9DD40209927}"/>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F7BCA64C-E7CA-4F4D-AA8A-51CEEE1B77CE}"/>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99A354A4-D50B-4583-AA21-A67B1CF1500F}"/>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5" name="Footer Placeholder 4">
            <a:extLst>
              <a:ext uri="{FF2B5EF4-FFF2-40B4-BE49-F238E27FC236}">
                <a16:creationId xmlns:a16="http://schemas.microsoft.com/office/drawing/2014/main" id="{60851A55-005D-4BA1-81F6-21068D4CCBC3}"/>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1AA1FD80-7BB3-41BF-A99D-BCC452DB1FB2}"/>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353514078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7039BAA3-6B4A-42BD-81B5-08227883C3B5}"/>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1C80668D-84E0-483E-802B-0CBA98243262}"/>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8892BDC5-0599-4140-84EB-9BFF04BE9934}"/>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5" name="Footer Placeholder 4">
            <a:extLst>
              <a:ext uri="{FF2B5EF4-FFF2-40B4-BE49-F238E27FC236}">
                <a16:creationId xmlns:a16="http://schemas.microsoft.com/office/drawing/2014/main" id="{8C06B6F7-739F-496B-BB2D-8D41E1BAAA1E}"/>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739681DF-927E-4A3F-8CB7-A8E455EF8F25}"/>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53488497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27ED484-6FD3-4194-ACFD-13531CDDAA4A}"/>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A1FF71F5-69CB-4804-9FEC-C6C2F0A036AD}"/>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3FDB164-2D38-4952-B960-88FE516BC650}"/>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5" name="Footer Placeholder 4">
            <a:extLst>
              <a:ext uri="{FF2B5EF4-FFF2-40B4-BE49-F238E27FC236}">
                <a16:creationId xmlns:a16="http://schemas.microsoft.com/office/drawing/2014/main" id="{95414127-443A-4EC9-A325-86D8093C0C0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C329623-BAF0-4B47-89FC-2D6F18557A49}"/>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150061131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C719AFD-4516-486B-B28C-0384CAB52F99}"/>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660D4DF7-8A6D-472F-8A99-0301B1120545}"/>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A9D45C5D-3DC0-4F29-B793-C64D3AD69025}"/>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5" name="Footer Placeholder 4">
            <a:extLst>
              <a:ext uri="{FF2B5EF4-FFF2-40B4-BE49-F238E27FC236}">
                <a16:creationId xmlns:a16="http://schemas.microsoft.com/office/drawing/2014/main" id="{7BFD072E-2353-4553-B3EE-42B888BB74E7}"/>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D8C36270-8CCA-435F-A343-6F8ABEBF03EA}"/>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4153840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2EA3967-DDA3-439F-BB1A-6D8BD341BFBF}"/>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337F7DB3-875F-4436-9776-C6B72713036E}"/>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75269E52-7589-4E6A-8B4E-E4FACDFEE62C}"/>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294956B2-C650-4410-9444-1C2F1788C279}"/>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6" name="Footer Placeholder 5">
            <a:extLst>
              <a:ext uri="{FF2B5EF4-FFF2-40B4-BE49-F238E27FC236}">
                <a16:creationId xmlns:a16="http://schemas.microsoft.com/office/drawing/2014/main" id="{EF4B4B53-0745-4D7E-8998-E2FBF945A429}"/>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ADEC09AA-101F-4F3C-94B9-C8B61D6A84A2}"/>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286604936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A6048D0-17C0-44C4-BC21-EEC8CE819D88}"/>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E73CCBAA-85A9-4767-A1E3-ABCA16E528C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BADD2F46-B489-4D55-BB34-B61C986BFB58}"/>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74B1722E-F516-48C6-9805-859639FB548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7842B67B-0EF6-4DA4-99C3-9E7EBCE5EB49}"/>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CF35A100-7685-4835-A3C8-70EF7EF8113F}"/>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8" name="Footer Placeholder 7">
            <a:extLst>
              <a:ext uri="{FF2B5EF4-FFF2-40B4-BE49-F238E27FC236}">
                <a16:creationId xmlns:a16="http://schemas.microsoft.com/office/drawing/2014/main" id="{1CF167E9-B79A-40B9-A10A-2E658964D4FC}"/>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2FAB1538-3B9F-41D4-9707-3A8D5F0A3C58}"/>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33147507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B3865F4-8B60-424F-B713-DEC1277AEB74}"/>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3787F335-F908-41E3-8034-974BF84F3A90}"/>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4" name="Footer Placeholder 3">
            <a:extLst>
              <a:ext uri="{FF2B5EF4-FFF2-40B4-BE49-F238E27FC236}">
                <a16:creationId xmlns:a16="http://schemas.microsoft.com/office/drawing/2014/main" id="{944E5916-C804-4B52-BE8B-80E8194449A6}"/>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6B030917-846F-42AF-8DD3-DA10AC581857}"/>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6406419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568801D6-BAE5-486A-8587-4303FA2668BF}"/>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3" name="Footer Placeholder 2">
            <a:extLst>
              <a:ext uri="{FF2B5EF4-FFF2-40B4-BE49-F238E27FC236}">
                <a16:creationId xmlns:a16="http://schemas.microsoft.com/office/drawing/2014/main" id="{B1351CFF-F976-4918-BF57-3DAE02625FF5}"/>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91C5FB0C-1A2B-4D32-9257-F6C7FCDD8D26}"/>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279089421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4188F69-854D-4B59-BC64-4916E8F2C5E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0A5B5150-CC5B-4808-848D-0B3FFCAC3DF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7F7D61CD-0BE7-4CFB-95C3-6143282C36B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AE83AA8D-DB1C-4DE8-BF63-E62C06B6273A}"/>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6" name="Footer Placeholder 5">
            <a:extLst>
              <a:ext uri="{FF2B5EF4-FFF2-40B4-BE49-F238E27FC236}">
                <a16:creationId xmlns:a16="http://schemas.microsoft.com/office/drawing/2014/main" id="{06434438-8885-4966-A2AC-71AE27076363}"/>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1875D027-D874-490B-99F0-78176D7FD13F}"/>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293923529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07245BD-CB76-4E8E-9DA9-FB935BAC1C0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3CE039E0-850C-4A30-9769-C46B6C707EF8}"/>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60AF31C9-74BB-4678-9183-F314A595E64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B01723B4-9B89-4341-8F48-B7BEBBD9AEBC}"/>
              </a:ext>
            </a:extLst>
          </p:cNvPr>
          <p:cNvSpPr>
            <a:spLocks noGrp="1"/>
          </p:cNvSpPr>
          <p:nvPr>
            <p:ph type="dt" sz="half" idx="10"/>
          </p:nvPr>
        </p:nvSpPr>
        <p:spPr/>
        <p:txBody>
          <a:bodyPr/>
          <a:lstStyle/>
          <a:p>
            <a:fld id="{4F0669BF-CD07-4140-AD96-A3071C624122}" type="datetimeFigureOut">
              <a:rPr lang="en-GB" smtClean="0"/>
              <a:t>01/04/2020</a:t>
            </a:fld>
            <a:endParaRPr lang="en-GB"/>
          </a:p>
        </p:txBody>
      </p:sp>
      <p:sp>
        <p:nvSpPr>
          <p:cNvPr id="6" name="Footer Placeholder 5">
            <a:extLst>
              <a:ext uri="{FF2B5EF4-FFF2-40B4-BE49-F238E27FC236}">
                <a16:creationId xmlns:a16="http://schemas.microsoft.com/office/drawing/2014/main" id="{13A4070E-9790-4C70-92B3-DD442E8D8F44}"/>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45B23B77-7D66-4A9B-B251-20BB2D52E300}"/>
              </a:ext>
            </a:extLst>
          </p:cNvPr>
          <p:cNvSpPr>
            <a:spLocks noGrp="1"/>
          </p:cNvSpPr>
          <p:nvPr>
            <p:ph type="sldNum" sz="quarter" idx="12"/>
          </p:nvPr>
        </p:nvSpPr>
        <p:spPr/>
        <p:txBody>
          <a:bodyPr/>
          <a:lstStyle/>
          <a:p>
            <a:fld id="{79B9DB09-0709-42FC-99F3-2522AC3227D1}" type="slidenum">
              <a:rPr lang="en-GB" smtClean="0"/>
              <a:t>‹#›</a:t>
            </a:fld>
            <a:endParaRPr lang="en-GB"/>
          </a:p>
        </p:txBody>
      </p:sp>
    </p:spTree>
    <p:extLst>
      <p:ext uri="{BB962C8B-B14F-4D97-AF65-F5344CB8AC3E}">
        <p14:creationId xmlns:p14="http://schemas.microsoft.com/office/powerpoint/2010/main" val="284482715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25284B20-0CF1-4784-B91E-7E79E408AF0D}"/>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2FCE92A9-54A7-4008-80A0-4452B87D270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5AA3718A-F47D-4C61-A82A-320AF2B838A2}"/>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F0669BF-CD07-4140-AD96-A3071C624122}" type="datetimeFigureOut">
              <a:rPr lang="en-GB" smtClean="0"/>
              <a:t>01/04/2020</a:t>
            </a:fld>
            <a:endParaRPr lang="en-GB"/>
          </a:p>
        </p:txBody>
      </p:sp>
      <p:sp>
        <p:nvSpPr>
          <p:cNvPr id="5" name="Footer Placeholder 4">
            <a:extLst>
              <a:ext uri="{FF2B5EF4-FFF2-40B4-BE49-F238E27FC236}">
                <a16:creationId xmlns:a16="http://schemas.microsoft.com/office/drawing/2014/main" id="{FBA64D77-7598-427B-B188-F5C1D5AD7B7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389EC0E2-FB35-44D9-A00A-BD7D60065A76}"/>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9B9DB09-0709-42FC-99F3-2522AC3227D1}" type="slidenum">
              <a:rPr lang="en-GB" smtClean="0"/>
              <a:t>‹#›</a:t>
            </a:fld>
            <a:endParaRPr lang="en-GB"/>
          </a:p>
        </p:txBody>
      </p:sp>
    </p:spTree>
    <p:extLst>
      <p:ext uri="{BB962C8B-B14F-4D97-AF65-F5344CB8AC3E}">
        <p14:creationId xmlns:p14="http://schemas.microsoft.com/office/powerpoint/2010/main" val="143477221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40CB29E-B9A3-4B52-821B-C85C7CEE5C9F}"/>
              </a:ext>
            </a:extLst>
          </p:cNvPr>
          <p:cNvSpPr>
            <a:spLocks noGrp="1"/>
          </p:cNvSpPr>
          <p:nvPr>
            <p:ph type="ctrTitle"/>
          </p:nvPr>
        </p:nvSpPr>
        <p:spPr/>
        <p:txBody>
          <a:bodyPr>
            <a:normAutofit fontScale="90000"/>
          </a:bodyPr>
          <a:lstStyle/>
          <a:p>
            <a:r>
              <a:rPr lang="en-GB" dirty="0"/>
              <a:t>Assessing Pakistan’s Development</a:t>
            </a:r>
            <a:br>
              <a:rPr lang="en-GB" dirty="0"/>
            </a:br>
            <a:endParaRPr lang="en-GB" dirty="0"/>
          </a:p>
        </p:txBody>
      </p:sp>
      <p:sp>
        <p:nvSpPr>
          <p:cNvPr id="3" name="Subtitle 2">
            <a:extLst>
              <a:ext uri="{FF2B5EF4-FFF2-40B4-BE49-F238E27FC236}">
                <a16:creationId xmlns:a16="http://schemas.microsoft.com/office/drawing/2014/main" id="{5301636F-5404-4BA3-AB7F-DA6F088800E9}"/>
              </a:ext>
            </a:extLst>
          </p:cNvPr>
          <p:cNvSpPr>
            <a:spLocks noGrp="1"/>
          </p:cNvSpPr>
          <p:nvPr>
            <p:ph type="subTitle" idx="1"/>
          </p:nvPr>
        </p:nvSpPr>
        <p:spPr/>
        <p:txBody>
          <a:bodyPr/>
          <a:lstStyle/>
          <a:p>
            <a:r>
              <a:rPr lang="en-GB" dirty="0"/>
              <a:t>Five Decades</a:t>
            </a:r>
          </a:p>
        </p:txBody>
      </p:sp>
    </p:spTree>
    <p:extLst>
      <p:ext uri="{BB962C8B-B14F-4D97-AF65-F5344CB8AC3E}">
        <p14:creationId xmlns:p14="http://schemas.microsoft.com/office/powerpoint/2010/main" val="286348194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E465EDD-8982-4A5C-ACA4-B664E64A4D45}"/>
              </a:ext>
            </a:extLst>
          </p:cNvPr>
          <p:cNvSpPr>
            <a:spLocks noGrp="1"/>
          </p:cNvSpPr>
          <p:nvPr>
            <p:ph type="title"/>
          </p:nvPr>
        </p:nvSpPr>
        <p:spPr/>
        <p:txBody>
          <a:bodyPr/>
          <a:lstStyle/>
          <a:p>
            <a:r>
              <a:rPr lang="en-GB" dirty="0"/>
              <a:t>Laying the Foundation 1947-58</a:t>
            </a:r>
          </a:p>
        </p:txBody>
      </p:sp>
      <p:sp>
        <p:nvSpPr>
          <p:cNvPr id="3" name="Content Placeholder 2">
            <a:extLst>
              <a:ext uri="{FF2B5EF4-FFF2-40B4-BE49-F238E27FC236}">
                <a16:creationId xmlns:a16="http://schemas.microsoft.com/office/drawing/2014/main" id="{FF743696-DAD1-4CBD-9ED7-FFD7840F4F32}"/>
              </a:ext>
            </a:extLst>
          </p:cNvPr>
          <p:cNvSpPr>
            <a:spLocks noGrp="1"/>
          </p:cNvSpPr>
          <p:nvPr>
            <p:ph idx="1"/>
          </p:nvPr>
        </p:nvSpPr>
        <p:spPr/>
        <p:txBody>
          <a:bodyPr/>
          <a:lstStyle/>
          <a:p>
            <a:r>
              <a:rPr lang="en-GB" dirty="0"/>
              <a:t>In 1947 Pakistan was a agrarian undeveloped, newly independent nation with little industry, few services and no infrastructure.</a:t>
            </a:r>
          </a:p>
          <a:p>
            <a:r>
              <a:rPr lang="en-GB" dirty="0"/>
              <a:t>Pakistan </a:t>
            </a:r>
            <a:r>
              <a:rPr lang="en-GB" dirty="0" err="1"/>
              <a:t>fisrt</a:t>
            </a:r>
            <a:r>
              <a:rPr lang="en-GB" dirty="0"/>
              <a:t> concern in early days was of survival where adverse international conditions </a:t>
            </a:r>
            <a:r>
              <a:rPr lang="en-GB" dirty="0" err="1"/>
              <a:t>ana</a:t>
            </a:r>
            <a:r>
              <a:rPr lang="en-GB" dirty="0"/>
              <a:t> a precarious domestic situation, with million of refugees.</a:t>
            </a:r>
          </a:p>
          <a:p>
            <a:r>
              <a:rPr lang="en-GB" dirty="0"/>
              <a:t>First decade of economic policy and planning witnessed the attempts of a bureaucracy to keep Pakistan on its feet.</a:t>
            </a:r>
          </a:p>
          <a:p>
            <a:r>
              <a:rPr lang="en-GB" dirty="0"/>
              <a:t>After Korean war in 1952 that paved the way for the foundation of industry, an industry which state sector helped develop and then handed over to the private sector. </a:t>
            </a:r>
          </a:p>
        </p:txBody>
      </p:sp>
    </p:spTree>
    <p:extLst>
      <p:ext uri="{BB962C8B-B14F-4D97-AF65-F5344CB8AC3E}">
        <p14:creationId xmlns:p14="http://schemas.microsoft.com/office/powerpoint/2010/main" val="39401085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7187F6-6729-43E9-87FD-BB4EEB72429D}"/>
              </a:ext>
            </a:extLst>
          </p:cNvPr>
          <p:cNvSpPr>
            <a:spLocks noGrp="1"/>
          </p:cNvSpPr>
          <p:nvPr>
            <p:ph type="title"/>
          </p:nvPr>
        </p:nvSpPr>
        <p:spPr/>
        <p:txBody>
          <a:bodyPr/>
          <a:lstStyle/>
          <a:p>
            <a:r>
              <a:rPr lang="en-GB" dirty="0"/>
              <a:t>Decade of Development 1958-68</a:t>
            </a:r>
          </a:p>
        </p:txBody>
      </p:sp>
      <p:sp>
        <p:nvSpPr>
          <p:cNvPr id="3" name="Content Placeholder 2">
            <a:extLst>
              <a:ext uri="{FF2B5EF4-FFF2-40B4-BE49-F238E27FC236}">
                <a16:creationId xmlns:a16="http://schemas.microsoft.com/office/drawing/2014/main" id="{686CD27D-8B10-4D84-B5F9-25C37D3BACF2}"/>
              </a:ext>
            </a:extLst>
          </p:cNvPr>
          <p:cNvSpPr>
            <a:spLocks noGrp="1"/>
          </p:cNvSpPr>
          <p:nvPr>
            <p:ph idx="1"/>
          </p:nvPr>
        </p:nvSpPr>
        <p:spPr/>
        <p:txBody>
          <a:bodyPr>
            <a:normAutofit fontScale="92500" lnSpcReduction="10000"/>
          </a:bodyPr>
          <a:lstStyle/>
          <a:p>
            <a:r>
              <a:rPr lang="en-GB" dirty="0"/>
              <a:t>Significant leaps were made in industrial and agriculture production where growth rate in excess of 20% per annum witnessed in large scale manufacturing sector.</a:t>
            </a:r>
          </a:p>
          <a:p>
            <a:r>
              <a:rPr lang="en-GB" dirty="0"/>
              <a:t>In first five years manufacturing sector grew by 17% and in second half agriculture growth grew by 6% and industry grew by 10%.</a:t>
            </a:r>
          </a:p>
          <a:p>
            <a:r>
              <a:rPr lang="en-GB" dirty="0"/>
              <a:t>There was increased disparity in incomes across different regions.</a:t>
            </a:r>
          </a:p>
          <a:p>
            <a:r>
              <a:rPr lang="en-GB" dirty="0"/>
              <a:t>Socials sectors were neglected.</a:t>
            </a:r>
          </a:p>
          <a:p>
            <a:r>
              <a:rPr lang="en-GB" dirty="0"/>
              <a:t>Economic package was illiberal and was opposite of what is being termed economic liberalism today.</a:t>
            </a:r>
          </a:p>
          <a:p>
            <a:r>
              <a:rPr lang="en-GB" dirty="0"/>
              <a:t>Bureaucracy played an active role in the establishment of private sector capital. </a:t>
            </a:r>
          </a:p>
        </p:txBody>
      </p:sp>
    </p:spTree>
    <p:extLst>
      <p:ext uri="{BB962C8B-B14F-4D97-AF65-F5344CB8AC3E}">
        <p14:creationId xmlns:p14="http://schemas.microsoft.com/office/powerpoint/2010/main" val="236351097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4676003-3EE3-41ED-A258-B52A0C4E73F2}"/>
              </a:ext>
            </a:extLst>
          </p:cNvPr>
          <p:cNvSpPr>
            <a:spLocks noGrp="1"/>
          </p:cNvSpPr>
          <p:nvPr>
            <p:ph type="title"/>
          </p:nvPr>
        </p:nvSpPr>
        <p:spPr/>
        <p:txBody>
          <a:bodyPr/>
          <a:lstStyle/>
          <a:p>
            <a:r>
              <a:rPr lang="en-GB" dirty="0"/>
              <a:t>Bad luck years 1971-77</a:t>
            </a:r>
          </a:p>
        </p:txBody>
      </p:sp>
      <p:sp>
        <p:nvSpPr>
          <p:cNvPr id="3" name="Content Placeholder 2">
            <a:extLst>
              <a:ext uri="{FF2B5EF4-FFF2-40B4-BE49-F238E27FC236}">
                <a16:creationId xmlns:a16="http://schemas.microsoft.com/office/drawing/2014/main" id="{2C398A4F-6C18-439F-8F9B-EC423489D2BD}"/>
              </a:ext>
            </a:extLst>
          </p:cNvPr>
          <p:cNvSpPr>
            <a:spLocks noGrp="1"/>
          </p:cNvSpPr>
          <p:nvPr>
            <p:ph idx="1"/>
          </p:nvPr>
        </p:nvSpPr>
        <p:spPr/>
        <p:txBody>
          <a:bodyPr>
            <a:normAutofit fontScale="92500" lnSpcReduction="20000"/>
          </a:bodyPr>
          <a:lstStyle/>
          <a:p>
            <a:r>
              <a:rPr lang="en-GB" dirty="0"/>
              <a:t>Bhutto’s economic polies were more illiberal than those of his predecessor and his nationalization was said to be the major cause for a huge downward trend in growth.</a:t>
            </a:r>
          </a:p>
          <a:p>
            <a:r>
              <a:rPr lang="en-GB" dirty="0"/>
              <a:t>Bhutto’s economic programmes have been labelled a failure under barrage of propaganda and changed world situation.</a:t>
            </a:r>
          </a:p>
          <a:p>
            <a:r>
              <a:rPr lang="en-GB" dirty="0"/>
              <a:t>Economic loss of East Pakistan was strongly felt, West Pakistan exported 50% of its goods to eastern wing and acquired a large amount of foreign exchange from its raw material exports.</a:t>
            </a:r>
          </a:p>
          <a:p>
            <a:r>
              <a:rPr lang="en-GB" dirty="0"/>
              <a:t>Devaluation of Pakistani rupee by 120% in 1972 brought significant dividends in terms of export growth</a:t>
            </a:r>
          </a:p>
          <a:p>
            <a:r>
              <a:rPr lang="en-GB" dirty="0"/>
              <a:t>Bhutto’s government laid the foundation for future growth and development </a:t>
            </a:r>
          </a:p>
        </p:txBody>
      </p:sp>
    </p:spTree>
    <p:extLst>
      <p:ext uri="{BB962C8B-B14F-4D97-AF65-F5344CB8AC3E}">
        <p14:creationId xmlns:p14="http://schemas.microsoft.com/office/powerpoint/2010/main" val="95293380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69F4CCD-60A4-44C4-91D6-C31C0109A945}"/>
              </a:ext>
            </a:extLst>
          </p:cNvPr>
          <p:cNvSpPr>
            <a:spLocks noGrp="1"/>
          </p:cNvSpPr>
          <p:nvPr>
            <p:ph type="title"/>
          </p:nvPr>
        </p:nvSpPr>
        <p:spPr/>
        <p:txBody>
          <a:bodyPr/>
          <a:lstStyle/>
          <a:p>
            <a:r>
              <a:rPr lang="en-GB" dirty="0"/>
              <a:t>Second military government 1977-88</a:t>
            </a:r>
          </a:p>
        </p:txBody>
      </p:sp>
      <p:sp>
        <p:nvSpPr>
          <p:cNvPr id="3" name="Content Placeholder 2">
            <a:extLst>
              <a:ext uri="{FF2B5EF4-FFF2-40B4-BE49-F238E27FC236}">
                <a16:creationId xmlns:a16="http://schemas.microsoft.com/office/drawing/2014/main" id="{C8278843-07E0-4FF5-8B15-06AFE36BCCD0}"/>
              </a:ext>
            </a:extLst>
          </p:cNvPr>
          <p:cNvSpPr>
            <a:spLocks noGrp="1"/>
          </p:cNvSpPr>
          <p:nvPr>
            <p:ph idx="1"/>
          </p:nvPr>
        </p:nvSpPr>
        <p:spPr/>
        <p:txBody>
          <a:bodyPr>
            <a:normAutofit fontScale="92500"/>
          </a:bodyPr>
          <a:lstStyle/>
          <a:p>
            <a:r>
              <a:rPr lang="en-GB" dirty="0"/>
              <a:t>Zia’s regime was more liberal in economic terms</a:t>
            </a:r>
          </a:p>
          <a:p>
            <a:r>
              <a:rPr lang="en-GB" dirty="0"/>
              <a:t>Civilian military bureaucracy played a prominent role in acquiring capital</a:t>
            </a:r>
          </a:p>
          <a:p>
            <a:r>
              <a:rPr lang="en-GB" dirty="0"/>
              <a:t>High rates of industrial growth were laid by the coming on stream of earlier investment made by public sector under Bhutto’s, especially in heavy industries.</a:t>
            </a:r>
          </a:p>
          <a:p>
            <a:r>
              <a:rPr lang="en-GB" dirty="0"/>
              <a:t>Soviet invasion of Afghanistan and the excessive involvement </a:t>
            </a:r>
            <a:r>
              <a:rPr lang="en-GB" dirty="0" err="1"/>
              <a:t>bu</a:t>
            </a:r>
            <a:r>
              <a:rPr lang="en-GB" dirty="0"/>
              <a:t> USA helped ensure that steps were taken to increase growth</a:t>
            </a:r>
          </a:p>
          <a:p>
            <a:r>
              <a:rPr lang="en-GB" dirty="0"/>
              <a:t>Remittances from middle east and aid from abroad helped launch Pakistan’s second economic revolution.</a:t>
            </a:r>
          </a:p>
          <a:p>
            <a:r>
              <a:rPr lang="en-GB" dirty="0"/>
              <a:t>Zia’s martial rule inflicted deep rooted damage to Pakistani society.</a:t>
            </a:r>
          </a:p>
        </p:txBody>
      </p:sp>
    </p:spTree>
    <p:extLst>
      <p:ext uri="{BB962C8B-B14F-4D97-AF65-F5344CB8AC3E}">
        <p14:creationId xmlns:p14="http://schemas.microsoft.com/office/powerpoint/2010/main" val="91420804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A1AAA8A-6778-4302-9AA6-2163ABDD89C6}"/>
              </a:ext>
            </a:extLst>
          </p:cNvPr>
          <p:cNvSpPr>
            <a:spLocks noGrp="1"/>
          </p:cNvSpPr>
          <p:nvPr>
            <p:ph type="title"/>
          </p:nvPr>
        </p:nvSpPr>
        <p:spPr/>
        <p:txBody>
          <a:bodyPr/>
          <a:lstStyle/>
          <a:p>
            <a:r>
              <a:rPr lang="en-GB" dirty="0"/>
              <a:t>Era of Structural Adjustment 1988 onwards</a:t>
            </a:r>
          </a:p>
        </p:txBody>
      </p:sp>
      <p:sp>
        <p:nvSpPr>
          <p:cNvPr id="3" name="Content Placeholder 2">
            <a:extLst>
              <a:ext uri="{FF2B5EF4-FFF2-40B4-BE49-F238E27FC236}">
                <a16:creationId xmlns:a16="http://schemas.microsoft.com/office/drawing/2014/main" id="{EFB7E30C-EAAE-4184-8761-A0EFB51254F4}"/>
              </a:ext>
            </a:extLst>
          </p:cNvPr>
          <p:cNvSpPr>
            <a:spLocks noGrp="1"/>
          </p:cNvSpPr>
          <p:nvPr>
            <p:ph idx="1"/>
          </p:nvPr>
        </p:nvSpPr>
        <p:spPr/>
        <p:txBody>
          <a:bodyPr>
            <a:normAutofit fontScale="85000" lnSpcReduction="20000"/>
          </a:bodyPr>
          <a:lstStyle/>
          <a:p>
            <a:r>
              <a:rPr lang="en-GB" dirty="0"/>
              <a:t>Since 1988, Pakistan’s economy has been under the tutelage of the international lending agencies, the IMF and World Bank.</a:t>
            </a:r>
          </a:p>
          <a:p>
            <a:r>
              <a:rPr lang="en-GB" dirty="0"/>
              <a:t>Main focus of this programme has been on the fiscal deficit, long and short term agreements with IMF, the government of Pakistan has been told to lower its fiscal deficit to 4% of GDP.</a:t>
            </a:r>
          </a:p>
          <a:p>
            <a:r>
              <a:rPr lang="en-GB" dirty="0"/>
              <a:t>Involved high taxation and a decrease in public expenditure.</a:t>
            </a:r>
          </a:p>
          <a:p>
            <a:r>
              <a:rPr lang="en-GB" dirty="0"/>
              <a:t>Reduction in tariff rates falling from 125% in 1992 to 25% today.</a:t>
            </a:r>
          </a:p>
          <a:p>
            <a:r>
              <a:rPr lang="en-GB" dirty="0"/>
              <a:t>Government continuously raising the administered prices of utilities such as electricity, gas and petroleum products.</a:t>
            </a:r>
          </a:p>
          <a:p>
            <a:r>
              <a:rPr lang="en-GB" dirty="0"/>
              <a:t>Selling off state owned enterprises or privatization has also part of adjustment programme.</a:t>
            </a:r>
          </a:p>
          <a:p>
            <a:r>
              <a:rPr lang="en-GB" dirty="0"/>
              <a:t>Studies conducted by World Bank and IMF that structural adjustment programme causes far more harm to economy than benefits.</a:t>
            </a:r>
          </a:p>
        </p:txBody>
      </p:sp>
    </p:spTree>
    <p:extLst>
      <p:ext uri="{BB962C8B-B14F-4D97-AF65-F5344CB8AC3E}">
        <p14:creationId xmlns:p14="http://schemas.microsoft.com/office/powerpoint/2010/main" val="65530822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57</TotalTime>
  <Words>552</Words>
  <Application>Microsoft Office PowerPoint</Application>
  <PresentationFormat>Widescreen</PresentationFormat>
  <Paragraphs>35</Paragraphs>
  <Slides>6</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6</vt:i4>
      </vt:variant>
    </vt:vector>
  </HeadingPairs>
  <TitlesOfParts>
    <vt:vector size="10" baseType="lpstr">
      <vt:lpstr>Arial</vt:lpstr>
      <vt:lpstr>Calibri</vt:lpstr>
      <vt:lpstr>Calibri Light</vt:lpstr>
      <vt:lpstr>Office Theme</vt:lpstr>
      <vt:lpstr>Assessing Pakistan’s Development </vt:lpstr>
      <vt:lpstr>Laying the Foundation 1947-58</vt:lpstr>
      <vt:lpstr>Decade of Development 1958-68</vt:lpstr>
      <vt:lpstr>Bad luck years 1971-77</vt:lpstr>
      <vt:lpstr>Second military government 1977-88</vt:lpstr>
      <vt:lpstr>Era of Structural Adjustment 1988 onwards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Assessing Pakistan’s Development Five Decades</dc:title>
  <dc:creator>safdar khan</dc:creator>
  <cp:lastModifiedBy>safdar khan</cp:lastModifiedBy>
  <cp:revision>17</cp:revision>
  <dcterms:created xsi:type="dcterms:W3CDTF">2020-04-01T05:47:19Z</dcterms:created>
  <dcterms:modified xsi:type="dcterms:W3CDTF">2020-04-01T06:44:46Z</dcterms:modified>
</cp:coreProperties>
</file>

<file path=docProps/thumbnail.jpeg>
</file>